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56" r:id="rId4"/>
    <p:sldId id="257" r:id="rId5"/>
    <p:sldId id="258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elson Pereira da Silva" initials="APdS" lastIdx="4" clrIdx="0">
    <p:extLst>
      <p:ext uri="{19B8F6BF-5375-455C-9EA6-DF929625EA0E}">
        <p15:presenceInfo xmlns:p15="http://schemas.microsoft.com/office/powerpoint/2012/main" userId="05151c407301690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068167-5555-48A6-8BBE-5743297FB32F}" v="10" dt="2020-10-08T18:37:48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presProps" Target="presProps.xml" Id="rId13" /><Relationship Type="http://schemas.microsoft.com/office/2015/10/relationships/revisionInfo" Target="revisionInfo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commentAuthors" Target="commentAuthors.xml" Id="rId12" /><Relationship Type="http://schemas.openxmlformats.org/officeDocument/2006/relationships/slide" Target="slides/slide1.xml" Id="rId2" /><Relationship Type="http://schemas.openxmlformats.org/officeDocument/2006/relationships/tableStyles" Target="tableStyle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theme" Target="theme/theme1.xml" Id="rId15" /><Relationship Type="http://schemas.openxmlformats.org/officeDocument/2006/relationships/slide" Target="slides/slide9.xml" Id="rId10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viewProps" Target="viewProps.xml" Id="rId14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30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87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86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266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95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88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34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215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377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81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15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556DA-5D89-4861-B318-07BF43CD60FC}" type="datetimeFigureOut">
              <a:rPr lang="pt-BR" smtClean="0"/>
              <a:t>09/10/2020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84366-9C89-4F35-85C9-A3E2A810EA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676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6EEFF1F-192B-4DF7-B387-BF73F42FF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5" name="Gráfico 4" descr="BÍB&#10;">
            <a:extLst>
              <a:ext uri="{FF2B5EF4-FFF2-40B4-BE49-F238E27FC236}">
                <a16:creationId xmlns:a16="http://schemas.microsoft.com/office/drawing/2014/main" id="{A50D61C1-6A53-4D0F-B4ED-47415C825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48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68941"/>
            <a:ext cx="10515600" cy="5908022"/>
          </a:xfrm>
        </p:spPr>
        <p:txBody>
          <a:bodyPr>
            <a:normAutofit/>
          </a:bodyPr>
          <a:lstStyle/>
          <a:p>
            <a:pPr algn="ctr"/>
            <a:r>
              <a:rPr lang="pt-BR" sz="5400" dirty="0"/>
              <a:t>Bem vindos ao curso livre de </a:t>
            </a:r>
          </a:p>
          <a:p>
            <a:pPr marL="0" indent="0" algn="ctr">
              <a:buNone/>
            </a:pPr>
            <a:endParaRPr lang="pt-BR" sz="5400" dirty="0"/>
          </a:p>
          <a:p>
            <a:pPr marL="0" indent="0" algn="ctr">
              <a:buNone/>
            </a:pPr>
            <a:r>
              <a:rPr lang="pt-BR" sz="5400" dirty="0"/>
              <a:t> Teologia da </a:t>
            </a:r>
            <a:r>
              <a:rPr lang="pt-BR" sz="5400" dirty="0" err="1"/>
              <a:t>FETEB</a:t>
            </a:r>
            <a:endParaRPr lang="pt-BR" sz="5400" dirty="0"/>
          </a:p>
          <a:p>
            <a:pPr algn="ctr"/>
            <a:endParaRPr lang="pt-BR" sz="5400" dirty="0"/>
          </a:p>
          <a:p>
            <a:pPr algn="ctr"/>
            <a:r>
              <a:rPr lang="pt-BR" sz="3600" b="1" dirty="0"/>
              <a:t>Faculdade de Educação Teológica</a:t>
            </a:r>
          </a:p>
          <a:p>
            <a:pPr algn="ctr"/>
            <a:r>
              <a:rPr lang="pt-BR" sz="3600" b="1" dirty="0"/>
              <a:t>Brasil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312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806824"/>
            <a:ext cx="10515600" cy="5370139"/>
          </a:xfrm>
        </p:spPr>
        <p:txBody>
          <a:bodyPr>
            <a:normAutofit/>
          </a:bodyPr>
          <a:lstStyle/>
          <a:p>
            <a:pPr algn="ctr"/>
            <a:r>
              <a:rPr lang="pt-BR" sz="6000" b="1" dirty="0"/>
              <a:t>BIBLIOLOGIA</a:t>
            </a:r>
          </a:p>
          <a:p>
            <a:pPr algn="ctr"/>
            <a:endParaRPr lang="pt-BR" sz="6000" b="1" dirty="0"/>
          </a:p>
          <a:p>
            <a:pPr algn="ctr"/>
            <a:r>
              <a:rPr lang="pt-BR" sz="6000" b="1" dirty="0"/>
              <a:t>O ESTUDO DA BÍBLIA</a:t>
            </a:r>
          </a:p>
          <a:p>
            <a:pPr algn="ctr"/>
            <a:endParaRPr lang="pt-BR" sz="6000" b="1" dirty="0"/>
          </a:p>
          <a:p>
            <a:pPr algn="ctr"/>
            <a:r>
              <a:rPr lang="pt-BR" sz="6000" b="1" dirty="0"/>
              <a:t>A PALAVRA DE DEUS ESCRITA.</a:t>
            </a:r>
          </a:p>
        </p:txBody>
      </p:sp>
    </p:spTree>
    <p:extLst>
      <p:ext uri="{BB962C8B-B14F-4D97-AF65-F5344CB8AC3E}">
        <p14:creationId xmlns:p14="http://schemas.microsoft.com/office/powerpoint/2010/main" val="569633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1365"/>
            <a:ext cx="10515600" cy="6809589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/>
              <a:t>Qual a importância das Escrituras para a Humanidade?</a:t>
            </a:r>
          </a:p>
          <a:p>
            <a:pPr algn="ctr"/>
            <a:r>
              <a:rPr lang="pt-BR" sz="3200" b="1" dirty="0"/>
              <a:t>Como devemos examinar as Escrituras?</a:t>
            </a:r>
          </a:p>
          <a:p>
            <a:pPr algn="ctr"/>
            <a:r>
              <a:rPr lang="pt-BR" sz="3200" b="1" dirty="0"/>
              <a:t>Podemos identificar a Bíblia como palavra de Deus?</a:t>
            </a:r>
          </a:p>
          <a:p>
            <a:pPr algn="ctr"/>
            <a:r>
              <a:rPr lang="pt-BR" sz="3200" b="1" dirty="0"/>
              <a:t>O que é a Inspiração de Deus?</a:t>
            </a:r>
          </a:p>
          <a:p>
            <a:pPr algn="ctr"/>
            <a:r>
              <a:rPr lang="pt-BR" sz="3200" b="1" dirty="0"/>
              <a:t>Como podemos crer no que está registrado na Bíblia?</a:t>
            </a:r>
          </a:p>
          <a:p>
            <a:pPr algn="ctr"/>
            <a:r>
              <a:rPr lang="pt-BR" sz="3200" b="1" dirty="0"/>
              <a:t>Qual são os idiomas originais da Bíblia?</a:t>
            </a:r>
          </a:p>
          <a:p>
            <a:pPr algn="ctr"/>
            <a:r>
              <a:rPr lang="pt-BR" sz="3200" b="1" dirty="0"/>
              <a:t>As traduções; até que ponto são </a:t>
            </a:r>
            <a:r>
              <a:rPr lang="pt-BR" sz="3200" b="1"/>
              <a:t>aceitáveis?</a:t>
            </a:r>
            <a:endParaRPr lang="pt-BR" sz="3200" b="1" dirty="0"/>
          </a:p>
          <a:p>
            <a:pPr marL="0" indent="0" algn="ctr">
              <a:buNone/>
            </a:pPr>
            <a:r>
              <a:rPr lang="pt-BR" sz="3200" b="1" dirty="0"/>
              <a:t>Qual seu tema principal?</a:t>
            </a:r>
          </a:p>
          <a:p>
            <a:pPr algn="ctr"/>
            <a:r>
              <a:rPr lang="pt-BR" sz="3200" b="1" dirty="0"/>
              <a:t>Qual sua estrutura?</a:t>
            </a:r>
          </a:p>
          <a:p>
            <a:pPr algn="ctr"/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177202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84412" y="129092"/>
            <a:ext cx="10515600" cy="6884894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/>
              <a:t>Apresentação </a:t>
            </a:r>
            <a:endParaRPr lang="pt-BR" sz="3200" dirty="0"/>
          </a:p>
          <a:p>
            <a:r>
              <a:rPr lang="pt-BR" sz="3200" b="1" dirty="0"/>
              <a:t> Bem-vindo as páginas do conhecimento teológico!</a:t>
            </a:r>
            <a:endParaRPr lang="pt-BR" sz="3200" dirty="0"/>
          </a:p>
          <a:p>
            <a:r>
              <a:rPr lang="pt-BR" sz="3200" b="1" dirty="0"/>
              <a:t>Vamos caminhar pelas páginas das escrituras e descobrir as riquezas das revelações bíblicas.</a:t>
            </a:r>
            <a:endParaRPr lang="pt-BR" sz="3200" dirty="0"/>
          </a:p>
          <a:p>
            <a:r>
              <a:rPr lang="pt-BR" sz="3200" b="1" dirty="0"/>
              <a:t>  A Bíblia foi, é e sempre será o livro mais lido no mundo, seu conteúdo é inesgotável, isto acontece porque seus textos são atualizados diariamente, a cada situação na vida do leitor, trazendo em seus registros a instrução divina para a humanidade.</a:t>
            </a:r>
            <a:endParaRPr lang="pt-BR" sz="3200" dirty="0"/>
          </a:p>
          <a:p>
            <a:r>
              <a:rPr lang="pt-BR" sz="3200" b="1" dirty="0"/>
              <a:t>A cada dia, mês ou ano os pensamentos e as descobertas humanas vão exigindo mais do ser humano, pois o liberalismo ideológico obriga o ser a escolher rápido sua posição  no mundo a sua volta e isto faz com que se tenha no mínimo um norte que defina nossos caminhos.</a:t>
            </a:r>
            <a:endParaRPr lang="pt-BR" sz="3200" dirty="0"/>
          </a:p>
          <a:p>
            <a:pPr algn="ctr"/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67670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51821"/>
            <a:ext cx="10515600" cy="6088828"/>
          </a:xfrm>
        </p:spPr>
        <p:txBody>
          <a:bodyPr>
            <a:normAutofit/>
          </a:bodyPr>
          <a:lstStyle/>
          <a:p>
            <a:r>
              <a:rPr lang="pt-BR" sz="3200" b="1" dirty="0"/>
              <a:t>Este é o propósito do estudo da Bíblia, revelar o Deus das Escrituras, fazendo compreensível o pensamento do criador aos ouvidos, olhos e corações da criatura.</a:t>
            </a:r>
          </a:p>
          <a:p>
            <a:r>
              <a:rPr lang="pt-BR" sz="3200" b="1" dirty="0"/>
              <a:t>Esta revelação capacita os que creem a responder o razão  de sua fé, já que o único meio de justificar a crença é a fé.</a:t>
            </a:r>
          </a:p>
          <a:p>
            <a:pPr marL="0" indent="0">
              <a:buNone/>
            </a:pPr>
            <a:r>
              <a:rPr lang="pt-BR" sz="3200" b="1" dirty="0"/>
              <a:t>   </a:t>
            </a:r>
            <a:r>
              <a:rPr lang="pt-BR" sz="3200" b="1" dirty="0">
                <a:solidFill>
                  <a:srgbClr val="FF0000"/>
                </a:solidFill>
              </a:rPr>
              <a:t>I. </a:t>
            </a:r>
            <a:r>
              <a:rPr lang="pt-BR" sz="3200" b="1" dirty="0" err="1">
                <a:solidFill>
                  <a:srgbClr val="FF0000"/>
                </a:solidFill>
              </a:rPr>
              <a:t>Pd</a:t>
            </a:r>
            <a:r>
              <a:rPr lang="pt-BR" sz="3200" b="1" dirty="0">
                <a:solidFill>
                  <a:srgbClr val="FF0000"/>
                </a:solidFill>
              </a:rPr>
              <a:t>. 3.15.</a:t>
            </a:r>
          </a:p>
          <a:p>
            <a:r>
              <a:rPr lang="pt-BR" sz="3200" b="1" dirty="0"/>
              <a:t>A</a:t>
            </a:r>
            <a:r>
              <a:rPr lang="pt-BR" sz="3200" b="1" dirty="0">
                <a:solidFill>
                  <a:srgbClr val="FF0000"/>
                </a:solidFill>
              </a:rPr>
              <a:t> </a:t>
            </a:r>
            <a:r>
              <a:rPr lang="pt-BR" sz="3200" b="1" dirty="0"/>
              <a:t>revelação é dada através da palavra escrita e da Palavra viva, observe que a palavra escrita está com o (p) minúsculo e a Palavra Viva</a:t>
            </a:r>
            <a:r>
              <a:rPr lang="pt-BR" sz="3200" b="1"/>
              <a:t>, está </a:t>
            </a:r>
            <a:r>
              <a:rPr lang="pt-BR" sz="3200" b="1" dirty="0"/>
              <a:t>escrita com o (P) maiúsculo isto porque o Palavra com (P) maiúsculo, se refere ao Verbo </a:t>
            </a:r>
            <a:r>
              <a:rPr lang="pt-BR" sz="3200" b="1" dirty="0">
                <a:solidFill>
                  <a:srgbClr val="FF0000"/>
                </a:solidFill>
              </a:rPr>
              <a:t>(Palavra de ação e não somente expressão de comunicação) este Verbo é o agente ativo da Criação; Jesus Cristo).</a:t>
            </a:r>
          </a:p>
          <a:p>
            <a:endParaRPr lang="pt-BR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sz="3600" dirty="0">
              <a:solidFill>
                <a:srgbClr val="FF0000"/>
              </a:solidFill>
            </a:endParaRP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863457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306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/>
              <a:t> Qual a importância da Escritura?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968188"/>
            <a:ext cx="10515600" cy="5787614"/>
          </a:xfrm>
        </p:spPr>
        <p:txBody>
          <a:bodyPr>
            <a:noAutofit/>
          </a:bodyPr>
          <a:lstStyle/>
          <a:p>
            <a:r>
              <a:rPr lang="pt-BR" sz="3200" b="1" dirty="0"/>
              <a:t>A Bíblia como conhecemos não é o livro mais antigo da história da humanidade, mas com certeza os registros nela encontrado são os mais precisos e de  total confiança, pois as Escrituras Sagrada é inerrante.</a:t>
            </a:r>
          </a:p>
          <a:p>
            <a:r>
              <a:rPr lang="pt-BR" sz="3200" b="1" dirty="0"/>
              <a:t>A palavra Bíblia é de origem grega </a:t>
            </a:r>
            <a:r>
              <a:rPr lang="el-GR" sz="3200" b="1" dirty="0"/>
              <a:t>βιβλιον </a:t>
            </a:r>
            <a:r>
              <a:rPr lang="pt-BR" sz="3200" b="1" dirty="0"/>
              <a:t>(</a:t>
            </a:r>
            <a:r>
              <a:rPr lang="pt-BR" sz="3200" b="1" dirty="0" err="1"/>
              <a:t>biblion</a:t>
            </a:r>
            <a:r>
              <a:rPr lang="pt-BR" sz="3200" b="1" dirty="0"/>
              <a:t>) com a etimologia de : palavra/Livro/rolo, isto porque significa: Coleção de livros Sagrados.</a:t>
            </a:r>
          </a:p>
          <a:p>
            <a:r>
              <a:rPr lang="pt-BR" sz="3200" b="1" dirty="0"/>
              <a:t>A Bíblia também é conhecida como Escrituras Sagrada, principalmente o que conhecemos como: (Antigo Testamento),que em seus registro originais eram escritos em *Papiros (uma planta encontrada nos rios usados pelos Egípcios para escrever.)</a:t>
            </a:r>
          </a:p>
          <a:p>
            <a:r>
              <a:rPr lang="pt-BR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9618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6963"/>
          </a:xfrm>
        </p:spPr>
        <p:txBody>
          <a:bodyPr>
            <a:normAutofit/>
          </a:bodyPr>
          <a:lstStyle/>
          <a:p>
            <a:r>
              <a:rPr lang="pt-BR" sz="3200" b="1" dirty="0"/>
              <a:t>A primeira impressão da Bíblia começou no dia 23 de Fevereiro de 1450 e foi concluída cinco anos após, (datas aproximadas) ficou conhecida como:  Bíblia de Gutenberg, com 1282 paginas pois o Impressor foi </a:t>
            </a:r>
            <a:r>
              <a:rPr lang="pt-BR" sz="3200" b="1" dirty="0" err="1"/>
              <a:t>Johanm</a:t>
            </a:r>
            <a:r>
              <a:rPr lang="pt-BR" sz="3200" b="1" dirty="0"/>
              <a:t> Gutenberg, que foi o criador da imprensa, foram impressas 60 unidades, sendo 12 delas em Papiros, e 48 em papel, na Alemanha.</a:t>
            </a:r>
          </a:p>
          <a:p>
            <a:r>
              <a:rPr lang="pt-BR" sz="3200" b="1" dirty="0"/>
              <a:t>A Bíblia é o manual da vida cristã </a:t>
            </a:r>
            <a:r>
              <a:rPr lang="pt-BR" sz="3200" b="1" dirty="0" err="1">
                <a:solidFill>
                  <a:srgbClr val="FF0000"/>
                </a:solidFill>
              </a:rPr>
              <a:t>Sl</a:t>
            </a:r>
            <a:r>
              <a:rPr lang="pt-BR" sz="3200" b="1" dirty="0">
                <a:solidFill>
                  <a:srgbClr val="FF0000"/>
                </a:solidFill>
              </a:rPr>
              <a:t>. 119.105 </a:t>
            </a:r>
            <a:r>
              <a:rPr lang="pt-BR" sz="3200" b="1" dirty="0"/>
              <a:t>“Lâmpada para meus pés é a tua palavra, e luz para meu caminho”</a:t>
            </a:r>
          </a:p>
          <a:p>
            <a:r>
              <a:rPr lang="pt-BR" sz="3200" b="1" dirty="0"/>
              <a:t>Desde o princípio de todas as coisas até o presente século, o ser humano busca descobrir informações sobre suas origens, na Bíblia está as respostas para todas as perguntas.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401583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04395"/>
            <a:ext cx="10515600" cy="5972568"/>
          </a:xfrm>
        </p:spPr>
        <p:txBody>
          <a:bodyPr>
            <a:normAutofit lnSpcReduction="10000"/>
          </a:bodyPr>
          <a:lstStyle/>
          <a:p>
            <a:r>
              <a:rPr lang="pt-BR" sz="3200" b="1" dirty="0"/>
              <a:t>A objetividade das palavras da Bíblia é a razão do impacto que ela causa na vida humana, pois cada expressão bíblica vê o leitor como alvo direto da mensagem divina, é como uma seta em busca do alvo inevitável acerto. </a:t>
            </a:r>
            <a:r>
              <a:rPr lang="pt-BR" sz="3200" b="1" dirty="0">
                <a:solidFill>
                  <a:srgbClr val="FF0000"/>
                </a:solidFill>
              </a:rPr>
              <a:t>Is.55.11.</a:t>
            </a:r>
            <a:endParaRPr lang="pt-BR" sz="3200" dirty="0">
              <a:solidFill>
                <a:srgbClr val="FF0000"/>
              </a:solidFill>
            </a:endParaRPr>
          </a:p>
          <a:p>
            <a:r>
              <a:rPr lang="pt-BR" sz="3200" b="1" dirty="0"/>
              <a:t>A mensagem é  também como uma semente no solo a busca de um lugar de crescer e dar frutos, isto trás a alma do homem o entendimento de o porque estudar ou examinar.</a:t>
            </a:r>
          </a:p>
          <a:p>
            <a:r>
              <a:rPr lang="pt-BR" sz="3200" b="1" dirty="0"/>
              <a:t>A esta pergunta temos a resposta que vem da própria Escritura que diz: “ As revelações da tuas palavras esclarece, e dá entendimento aos simples”. </a:t>
            </a:r>
            <a:r>
              <a:rPr lang="pt-BR" sz="3200" b="1" dirty="0" err="1">
                <a:solidFill>
                  <a:srgbClr val="FF0000"/>
                </a:solidFill>
              </a:rPr>
              <a:t>Sl</a:t>
            </a:r>
            <a:r>
              <a:rPr lang="pt-BR" sz="3200" b="1" dirty="0">
                <a:solidFill>
                  <a:srgbClr val="FF0000"/>
                </a:solidFill>
              </a:rPr>
              <a:t>. 119.130. </a:t>
            </a:r>
          </a:p>
          <a:p>
            <a:r>
              <a:rPr lang="pt-BR" sz="3200" b="1" dirty="0"/>
              <a:t>Neste Salmo (119) temos uma divisão de 22 partes, que correspondem as 22 letras do alfabeto hebraico, que é a língua materna de todo Antigo Testamento, </a:t>
            </a:r>
          </a:p>
        </p:txBody>
      </p:sp>
    </p:spTree>
    <p:extLst>
      <p:ext uri="{BB962C8B-B14F-4D97-AF65-F5344CB8AC3E}">
        <p14:creationId xmlns:p14="http://schemas.microsoft.com/office/powerpoint/2010/main" val="659839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29092"/>
            <a:ext cx="10515600" cy="60565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3200" b="1" dirty="0"/>
              <a:t>  com pequenos trechos em Aramaico.</a:t>
            </a:r>
          </a:p>
          <a:p>
            <a:r>
              <a:rPr lang="pt-BR" sz="3200" b="1" dirty="0"/>
              <a:t>Este Salmo é conhecido como Salmo da lei do Senhor, escrito em forma  acrostica e em ordem alfabética hebraica, exalta a magnificência da palavra do Eterno.</a:t>
            </a:r>
          </a:p>
          <a:p>
            <a:r>
              <a:rPr lang="pt-BR" sz="3200" b="1" dirty="0"/>
              <a:t>O escritor e autor do Salmo não trás apenas a importância  Lei Mosaica, mas quer despertar no povo o relacionamento pessoal de Deus e seu povo, a lei não pode lhes ser um fardo pesado, mas sim um prazer, a exortação da Lei do Senhor é para a vida, o não da Lei, deve ser entendido como livramento de morte.</a:t>
            </a:r>
          </a:p>
          <a:p>
            <a:r>
              <a:rPr lang="pt-BR" sz="3200" b="1" dirty="0"/>
              <a:t>O povo de Deus não deveria apenas conhecer a lei, mas também entender o seu significado e seus propósito, veja o texto da palavra de Deus: </a:t>
            </a:r>
            <a:r>
              <a:rPr lang="pt-BR" sz="3200" b="1" dirty="0">
                <a:solidFill>
                  <a:srgbClr val="FF0000"/>
                </a:solidFill>
              </a:rPr>
              <a:t>Os. 4.6, </a:t>
            </a:r>
            <a:r>
              <a:rPr lang="pt-BR" sz="3200" b="1" dirty="0"/>
              <a:t>por isto necessidade de estar preparado na palavra de Deus. </a:t>
            </a:r>
            <a:r>
              <a:rPr lang="pt-BR" sz="3200" b="1" dirty="0">
                <a:solidFill>
                  <a:srgbClr val="FF0000"/>
                </a:solidFill>
              </a:rPr>
              <a:t>2. </a:t>
            </a:r>
            <a:r>
              <a:rPr lang="pt-BR" sz="3200" b="1" dirty="0" err="1">
                <a:solidFill>
                  <a:srgbClr val="FF0000"/>
                </a:solidFill>
              </a:rPr>
              <a:t>Tm</a:t>
            </a:r>
            <a:r>
              <a:rPr lang="pt-BR" sz="3200" b="1" dirty="0">
                <a:solidFill>
                  <a:srgbClr val="FF0000"/>
                </a:solidFill>
              </a:rPr>
              <a:t>. 2.15.</a:t>
            </a:r>
          </a:p>
        </p:txBody>
      </p:sp>
    </p:spTree>
    <p:extLst>
      <p:ext uri="{BB962C8B-B14F-4D97-AF65-F5344CB8AC3E}">
        <p14:creationId xmlns:p14="http://schemas.microsoft.com/office/powerpoint/2010/main" val="3851515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901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Qual a importância da Escritura?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Adelson</dc:creator>
  <cp:lastModifiedBy>Adelson Pereira da Silva</cp:lastModifiedBy>
  <cp:revision>32</cp:revision>
  <dcterms:created xsi:type="dcterms:W3CDTF">2020-09-25T12:22:25Z</dcterms:created>
  <dcterms:modified xsi:type="dcterms:W3CDTF">2020-10-09T15:45:45Z</dcterms:modified>
</cp:coreProperties>
</file>